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4"/>
  </p:notesMasterIdLst>
  <p:handoutMasterIdLst>
    <p:handoutMasterId r:id="rId15"/>
  </p:handoutMasterIdLst>
  <p:sldIdLst>
    <p:sldId id="268" r:id="rId2"/>
    <p:sldId id="270" r:id="rId3"/>
    <p:sldId id="271" r:id="rId4"/>
    <p:sldId id="269" r:id="rId5"/>
    <p:sldId id="273" r:id="rId6"/>
    <p:sldId id="272" r:id="rId7"/>
    <p:sldId id="274" r:id="rId8"/>
    <p:sldId id="275" r:id="rId9"/>
    <p:sldId id="278" r:id="rId10"/>
    <p:sldId id="276" r:id="rId11"/>
    <p:sldId id="277" r:id="rId12"/>
    <p:sldId id="279" r:id="rId13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595" autoAdjust="0"/>
  </p:normalViewPr>
  <p:slideViewPr>
    <p:cSldViewPr>
      <p:cViewPr varScale="1">
        <p:scale>
          <a:sx n="58" d="100"/>
          <a:sy n="58" d="100"/>
        </p:scale>
        <p:origin x="-28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067854E-5848-47E4-B129-F9BC038325AA}" type="datetimeFigureOut">
              <a:rPr lang="en-US"/>
              <a:pPr>
                <a:defRPr/>
              </a:pPr>
              <a:t>1/31/2011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FDD05B0-1858-4BDB-AE88-414F972569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06D6404-ECBA-4BD4-9F01-13C18A162EC6}" type="datetimeFigureOut">
              <a:rPr lang="en-US"/>
              <a:pPr>
                <a:defRPr/>
              </a:pPr>
              <a:t>1/31/2011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8C76DF3-9238-4C20-9F7D-0CB41AA331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D110E70-ACB4-465D-8EF8-4B84C330F8A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48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6F6B409-13B6-4ACD-89AF-995D725AA29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68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CB2CA8F-39EC-41E8-ADA5-46B7A285281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89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C21A6F5-04E6-4385-9FB5-B5C704EB431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3CC2545-B03F-4A76-8AAF-0C951F2FBEE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E5D7085-9455-41A4-9F5C-C9F00D05907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358773B-7DC4-4A06-A97B-626506EAADA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3CB98D4-4030-448C-BB95-823FBB503BA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440F926-DD2F-4180-93DC-61AF0C15E9C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C33A84C-BDAC-441B-9DB6-F2D9777F1D8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DA4A6F0-6F1B-4429-934A-529E74D679B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9E57846-7F3F-4E44-8377-9231E375C0B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9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10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1359C1A-F92D-4B6A-BC36-9EB2350C1141}" type="datetimeFigureOut">
              <a:rPr lang="en-US"/>
              <a:pPr>
                <a:defRPr/>
              </a:pPr>
              <a:t>1/31/2011</a:t>
            </a:fld>
            <a:endParaRPr lang="en-US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1AC1B7B7-7C35-49E7-AA45-25B5D93C1E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BFC4D3-AAFA-44FB-8003-52EAA57C8D6B}" type="datetimeFigureOut">
              <a:rPr lang="en-US"/>
              <a:pPr>
                <a:defRPr/>
              </a:pPr>
              <a:t>1/31/2011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59C83-44AD-421B-8C58-9FB6BA94B7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D93B0B-4BE4-402A-A7CA-C905DE4BBE10}" type="datetimeFigureOut">
              <a:rPr lang="en-US"/>
              <a:pPr>
                <a:defRPr/>
              </a:pPr>
              <a:t>1/31/2011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9D89D6-7DC0-4F2D-A1B2-07ED8DC2D4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0948E8-DFC1-4E15-B9B2-7CBCDC414270}" type="datetimeFigureOut">
              <a:rPr lang="en-US"/>
              <a:pPr>
                <a:defRPr/>
              </a:pPr>
              <a:t>1/31/2011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5A011A-338B-472E-B62F-165DFB2568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9C4A0-23C9-46C5-95F3-4FC2E3D15441}" type="datetimeFigureOut">
              <a:rPr lang="en-US"/>
              <a:pPr>
                <a:defRPr/>
              </a:pPr>
              <a:t>1/31/2011</a:t>
            </a:fld>
            <a:endParaRPr lang="en-US"/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7EFC7B3-38CA-43FA-A14A-57AF9C636E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2C95F00-2082-49FA-9FB8-60B617C1BE3F}" type="datetimeFigureOut">
              <a:rPr lang="en-US"/>
              <a:pPr>
                <a:defRPr/>
              </a:pPr>
              <a:t>1/31/2011</a:t>
            </a:fld>
            <a:endParaRPr lang="en-US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F32CA4A-5338-4FED-93AE-5CD93518EB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8851507-6259-4902-8B55-B5BBB5C6F6A1}" type="datetimeFigureOut">
              <a:rPr lang="en-US"/>
              <a:pPr>
                <a:defRPr/>
              </a:pPr>
              <a:t>1/31/2011</a:t>
            </a:fld>
            <a:endParaRPr lang="en-US"/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B5BBF4C-64FC-42AB-AB41-9347220407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ADF0E0-A140-4AF5-8DCD-E6864DEC6CF0}" type="datetimeFigureOut">
              <a:rPr lang="en-US"/>
              <a:pPr>
                <a:defRPr/>
              </a:pPr>
              <a:t>1/31/2011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E108EE-4A30-4E85-97F3-2EAA40B970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FAC9A-386B-40D4-A350-3CC701735CD6}" type="datetimeFigureOut">
              <a:rPr lang="en-US"/>
              <a:pPr>
                <a:defRPr/>
              </a:pPr>
              <a:t>1/31/2011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4B756568-BBFD-40CA-8568-5E2884B12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725AE-541A-456B-99C9-2E472AA198A2}" type="datetimeFigureOut">
              <a:rPr lang="en-US"/>
              <a:pPr>
                <a:defRPr/>
              </a:pPr>
              <a:t>1/31/2011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9B6CDA-A8DE-49DC-BC33-0B908E8A19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10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5CD38C9-E0BA-4B8D-A09F-DE51D1737826}" type="datetimeFigureOut">
              <a:rPr lang="en-US"/>
              <a:pPr>
                <a:defRPr/>
              </a:pPr>
              <a:t>1/31/2011</a:t>
            </a:fld>
            <a:endParaRPr lang="en-US"/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 smtClean="0"/>
            </a:lvl1pPr>
          </a:lstStyle>
          <a:p>
            <a:pPr>
              <a:defRPr/>
            </a:pPr>
            <a:fld id="{87B59BF8-33CF-4F2D-9D82-1471D918ED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BD53F422-6F48-4E71-A6CB-BFAE5F32F4A8}" type="datetimeFigureOut">
              <a:rPr lang="en-US"/>
              <a:pPr>
                <a:defRPr/>
              </a:pPr>
              <a:t>1/31/2011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3E217BEA-6722-468B-A451-9783B5F3F6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7" r:id="rId2"/>
    <p:sldLayoutId id="2147483829" r:id="rId3"/>
    <p:sldLayoutId id="2147483830" r:id="rId4"/>
    <p:sldLayoutId id="2147483831" r:id="rId5"/>
    <p:sldLayoutId id="2147483826" r:id="rId6"/>
    <p:sldLayoutId id="2147483832" r:id="rId7"/>
    <p:sldLayoutId id="2147483825" r:id="rId8"/>
    <p:sldLayoutId id="2147483833" r:id="rId9"/>
    <p:sldLayoutId id="2147483824" r:id="rId10"/>
    <p:sldLayoutId id="214748383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nstantia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nstantia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nstantia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nstantia" pitchFamily="18" charset="0"/>
        </a:defRPr>
      </a:lvl9pPr>
    </p:titleStyle>
    <p:bodyStyle>
      <a:lvl1pPr marL="319088" indent="-319088" algn="l" rtl="0" fontAlgn="base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fontAlgn="base">
        <a:spcBef>
          <a:spcPts val="400"/>
        </a:spcBef>
        <a:spcAft>
          <a:spcPct val="0"/>
        </a:spcAft>
        <a:buClr>
          <a:srgbClr val="0F8517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fontAlgn="base">
        <a:spcBef>
          <a:spcPts val="400"/>
        </a:spcBef>
        <a:spcAft>
          <a:spcPct val="0"/>
        </a:spcAft>
        <a:buClr>
          <a:srgbClr val="0F51B1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careers.gmu.edu/student/jobhunt/research/index.cfm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3.jpeg"/><Relationship Id="rId5" Type="http://schemas.openxmlformats.org/officeDocument/2006/relationships/hyperlink" Target="http://careers.gmu.edu/cn" TargetMode="External"/><Relationship Id="rId4" Type="http://schemas.openxmlformats.org/officeDocument/2006/relationships/hyperlink" Target="http://careers.gmu.edu/hiremason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online.onetcenter.org/find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3352800"/>
          </a:xfrm>
        </p:spPr>
        <p:txBody>
          <a:bodyPr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700" dirty="0" smtClean="0">
                <a:solidFill>
                  <a:schemeClr val="tx1"/>
                </a:solidFill>
              </a:rPr>
              <a:t>  </a:t>
            </a:r>
            <a:r>
              <a:rPr lang="en-US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 universal job hunting and marketing tool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A snapshot of your qualifications relevant to a position or academic program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A means of introduction or a reminder to prospective employers, graduate admissions staff or networking contacts</a:t>
            </a: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endParaRPr lang="en-US" b="1" i="1" dirty="0" smtClean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en-US" b="1" i="1" dirty="0" smtClean="0"/>
              <a:t>The purpose of a resume is to get an interview!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q"/>
              <a:defRPr/>
            </a:pPr>
            <a:endParaRPr lang="en-US" sz="36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endParaRPr lang="en-US" dirty="0"/>
          </a:p>
        </p:txBody>
      </p:sp>
      <p:sp>
        <p:nvSpPr>
          <p:cNvPr id="15362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is a Resume?</a:t>
            </a:r>
          </a:p>
        </p:txBody>
      </p:sp>
      <p:pic>
        <p:nvPicPr>
          <p:cNvPr id="15363" name="Picture 5" descr="LogoConnectFuture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72338" y="6096000"/>
            <a:ext cx="16684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Resume Content</a:t>
            </a:r>
          </a:p>
        </p:txBody>
      </p:sp>
      <p:sp>
        <p:nvSpPr>
          <p:cNvPr id="33794" name="Text Placeholder 6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b="1" smtClean="0">
                <a:solidFill>
                  <a:srgbClr val="FFFFFF"/>
                </a:solidFill>
              </a:rPr>
              <a:t>ADDITIONAL CONTENT OPTIONS: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2362200" y="1600200"/>
            <a:ext cx="6400800" cy="4572000"/>
          </a:xfrm>
        </p:spPr>
        <p:txBody>
          <a:bodyPr>
            <a:normAutofit fontScale="77500" lnSpcReduction="20000"/>
          </a:bodyPr>
          <a:lstStyle/>
          <a:p>
            <a:pPr marL="320040" indent="-320040" fontAlgn="auto">
              <a:lnSpc>
                <a:spcPct val="8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n-US" sz="2100" b="1" dirty="0" smtClean="0">
                <a:cs typeface="Arial" pitchFamily="34" charset="0"/>
              </a:rPr>
              <a:t>SKILLS</a:t>
            </a:r>
          </a:p>
          <a:p>
            <a:pPr marL="457200" indent="-457200" fontAlgn="auto">
              <a:lnSpc>
                <a:spcPct val="12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en-US" sz="2100" dirty="0" smtClean="0">
                <a:cs typeface="Arial" pitchFamily="34" charset="0"/>
              </a:rPr>
              <a:t>Always include level of proficiency: </a:t>
            </a:r>
          </a:p>
          <a:p>
            <a:pPr marL="457200" indent="-457200" fontAlgn="auto">
              <a:lnSpc>
                <a:spcPct val="12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en-US" sz="2100" dirty="0" smtClean="0">
                <a:cs typeface="Arial" pitchFamily="34" charset="0"/>
              </a:rPr>
              <a:t>Technical skills for example Microsoft Office Suite, e.g., beginner, intermediate, advanced</a:t>
            </a:r>
          </a:p>
          <a:p>
            <a:pPr marL="457200" indent="-457200" fontAlgn="auto">
              <a:lnSpc>
                <a:spcPct val="12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en-US" sz="2100" dirty="0" smtClean="0">
                <a:cs typeface="Arial" pitchFamily="34" charset="0"/>
              </a:rPr>
              <a:t>Language proficiency level, e.g., conversational, bilingual, fluent</a:t>
            </a:r>
          </a:p>
          <a:p>
            <a:pPr marL="457200" indent="-457200" fontAlgn="auto">
              <a:lnSpc>
                <a:spcPct val="12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en-US" sz="2100" dirty="0" smtClean="0">
                <a:cs typeface="Arial" pitchFamily="34" charset="0"/>
              </a:rPr>
              <a:t>Skills relevant to position of interest</a:t>
            </a:r>
          </a:p>
          <a:p>
            <a:pPr marL="320040" indent="-320040" fontAlgn="auto">
              <a:lnSpc>
                <a:spcPct val="80000"/>
              </a:lnSpc>
              <a:spcAft>
                <a:spcPts val="0"/>
              </a:spcAft>
              <a:buFont typeface="Wingdings"/>
              <a:buNone/>
              <a:defRPr/>
            </a:pPr>
            <a:endParaRPr lang="en-US" sz="1300" b="1" dirty="0" smtClean="0">
              <a:cs typeface="Arial" pitchFamily="34" charset="0"/>
            </a:endParaRPr>
          </a:p>
          <a:p>
            <a:pPr marL="320040" indent="-320040" fontAlgn="auto">
              <a:lnSpc>
                <a:spcPct val="8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n-US" sz="2100" b="1" dirty="0" smtClean="0">
                <a:cs typeface="Arial" pitchFamily="34" charset="0"/>
              </a:rPr>
              <a:t>PROFESSIONAL MEMBERSHIP(S)</a:t>
            </a:r>
          </a:p>
          <a:p>
            <a:pPr marL="320040" indent="-320040" fontAlgn="auto">
              <a:lnSpc>
                <a:spcPct val="12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en-US" sz="2100" dirty="0" smtClean="0">
                <a:cs typeface="Arial" pitchFamily="34" charset="0"/>
              </a:rPr>
              <a:t>American Marketing Association (student member), Dates</a:t>
            </a:r>
          </a:p>
          <a:p>
            <a:pPr marL="320040" indent="-320040" fontAlgn="auto">
              <a:lnSpc>
                <a:spcPct val="12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en-US" sz="2100" dirty="0" smtClean="0">
                <a:cs typeface="Arial" pitchFamily="34" charset="0"/>
              </a:rPr>
              <a:t>Golden Key Honor Society, April 2010 – present</a:t>
            </a:r>
          </a:p>
          <a:p>
            <a:pPr marL="320040" indent="-320040" fontAlgn="auto">
              <a:lnSpc>
                <a:spcPct val="120000"/>
              </a:lnSpc>
              <a:spcAft>
                <a:spcPts val="0"/>
              </a:spcAft>
              <a:buFont typeface="Wingdings"/>
              <a:buNone/>
              <a:defRPr/>
            </a:pPr>
            <a:endParaRPr lang="en-US" sz="600" b="1" dirty="0" smtClean="0">
              <a:cs typeface="Arial" pitchFamily="34" charset="0"/>
            </a:endParaRPr>
          </a:p>
          <a:p>
            <a:pPr marL="320040" indent="-320040" fontAlgn="auto">
              <a:lnSpc>
                <a:spcPct val="12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n-US" sz="2100" b="1" dirty="0" smtClean="0">
                <a:cs typeface="Arial" pitchFamily="34" charset="0"/>
              </a:rPr>
              <a:t>ACTIVITIES</a:t>
            </a:r>
          </a:p>
          <a:p>
            <a:pPr marL="320040" indent="-320040" fontAlgn="auto">
              <a:lnSpc>
                <a:spcPct val="12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en-US" sz="2100" dirty="0" smtClean="0">
                <a:cs typeface="Arial" pitchFamily="34" charset="0"/>
              </a:rPr>
              <a:t>Role/title, organization, dates and major accomplishments </a:t>
            </a:r>
          </a:p>
          <a:p>
            <a:pPr marL="320040" indent="-320040" fontAlgn="auto">
              <a:lnSpc>
                <a:spcPct val="12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en-US" sz="2100" dirty="0" smtClean="0">
                <a:cs typeface="Arial" pitchFamily="34" charset="0"/>
              </a:rPr>
              <a:t>Student organizations, volunteer activities, and community service may all apply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en-US" dirty="0"/>
          </a:p>
        </p:txBody>
      </p:sp>
      <p:pic>
        <p:nvPicPr>
          <p:cNvPr id="33796" name="Picture 7" descr="LogoConnectFuture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72338" y="6096000"/>
            <a:ext cx="16684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Resume Formatting Tips</a:t>
            </a:r>
          </a:p>
        </p:txBody>
      </p:sp>
      <p:sp>
        <p:nvSpPr>
          <p:cNvPr id="35842" name="Text Placeholder 6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 smtClean="0">
              <a:solidFill>
                <a:srgbClr val="FFFFFF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781800" cy="4419600"/>
          </a:xfrm>
        </p:spPr>
        <p:txBody>
          <a:bodyPr>
            <a:normAutofit/>
          </a:bodyPr>
          <a:lstStyle/>
          <a:p>
            <a:pPr marL="0" indent="457200" fontAlgn="auto">
              <a:spcBef>
                <a:spcPts val="0"/>
              </a:spcBef>
              <a:spcAft>
                <a:spcPts val="0"/>
              </a:spcAft>
              <a:buFont typeface="Wingdings"/>
              <a:buChar char=""/>
              <a:defRPr/>
            </a:pPr>
            <a:r>
              <a:rPr lang="en-US" sz="2200" b="1" dirty="0" smtClean="0">
                <a:cs typeface="Arial" pitchFamily="34" charset="0"/>
              </a:rPr>
              <a:t>PAGE#:  </a:t>
            </a:r>
            <a:r>
              <a:rPr lang="en-US" sz="2200" dirty="0" smtClean="0">
                <a:cs typeface="Arial" pitchFamily="34" charset="0"/>
              </a:rPr>
              <a:t>One page recommended, two pages max</a:t>
            </a:r>
          </a:p>
          <a:p>
            <a:pPr marL="0" indent="457200" fontAlgn="auto">
              <a:spcBef>
                <a:spcPts val="0"/>
              </a:spcBef>
              <a:spcAft>
                <a:spcPts val="0"/>
              </a:spcAft>
              <a:buFont typeface="Wingdings"/>
              <a:buChar char=""/>
              <a:defRPr/>
            </a:pPr>
            <a:endParaRPr lang="en-US" sz="2200" dirty="0" smtClean="0">
              <a:cs typeface="Arial" pitchFamily="34" charset="0"/>
            </a:endParaRPr>
          </a:p>
          <a:p>
            <a:pPr marL="0" indent="4572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200" b="1" dirty="0" smtClean="0">
                <a:cs typeface="Arial" pitchFamily="34" charset="0"/>
              </a:rPr>
              <a:t>FONT:  </a:t>
            </a:r>
            <a:r>
              <a:rPr lang="en-US" sz="2200" dirty="0" smtClean="0">
                <a:cs typeface="Arial" pitchFamily="34" charset="0"/>
              </a:rPr>
              <a:t>Times New Roman, Garamond, or Arial – 11pt    </a:t>
            </a:r>
          </a:p>
          <a:p>
            <a:pPr marL="0" indent="4572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endParaRPr lang="en-US" sz="2200" dirty="0" smtClean="0">
              <a:cs typeface="Arial" pitchFamily="34" charset="0"/>
            </a:endParaRPr>
          </a:p>
          <a:p>
            <a:pPr marL="0" indent="457200" fontAlgn="auto">
              <a:spcBef>
                <a:spcPts val="0"/>
              </a:spcBef>
              <a:spcAft>
                <a:spcPts val="0"/>
              </a:spcAft>
              <a:buFont typeface="Wingdings"/>
              <a:buChar char=""/>
              <a:defRPr/>
            </a:pPr>
            <a:r>
              <a:rPr lang="en-US" sz="2200" b="1" dirty="0" smtClean="0">
                <a:cs typeface="Arial" pitchFamily="34" charset="0"/>
              </a:rPr>
              <a:t>MARGINS:  </a:t>
            </a:r>
            <a:r>
              <a:rPr lang="en-US" sz="2200" dirty="0" smtClean="0">
                <a:cs typeface="Arial" pitchFamily="34" charset="0"/>
              </a:rPr>
              <a:t>3/4” to 1” Margins</a:t>
            </a:r>
          </a:p>
          <a:p>
            <a:pPr marL="0" indent="457200" fontAlgn="auto">
              <a:spcBef>
                <a:spcPts val="0"/>
              </a:spcBef>
              <a:spcAft>
                <a:spcPts val="0"/>
              </a:spcAft>
              <a:buFont typeface="Wingdings"/>
              <a:buChar char=""/>
              <a:defRPr/>
            </a:pPr>
            <a:endParaRPr lang="en-US" sz="2200" b="1" dirty="0" smtClean="0">
              <a:cs typeface="Arial" pitchFamily="34" charset="0"/>
            </a:endParaRPr>
          </a:p>
          <a:p>
            <a:pPr marL="0" indent="457200" fontAlgn="auto">
              <a:spcBef>
                <a:spcPts val="0"/>
              </a:spcBef>
              <a:spcAft>
                <a:spcPts val="0"/>
              </a:spcAft>
              <a:buFont typeface="Wingdings"/>
              <a:buChar char=""/>
              <a:defRPr/>
            </a:pPr>
            <a:r>
              <a:rPr lang="en-US" sz="2200" b="1" dirty="0" smtClean="0">
                <a:cs typeface="Arial" pitchFamily="34" charset="0"/>
              </a:rPr>
              <a:t>PROOFREAD: </a:t>
            </a:r>
            <a:r>
              <a:rPr lang="en-US" sz="2200" dirty="0" smtClean="0">
                <a:cs typeface="Arial" pitchFamily="34" charset="0"/>
              </a:rPr>
              <a:t>No spelling errors or typos</a:t>
            </a:r>
            <a:endParaRPr lang="en-US" sz="2200" b="1" dirty="0" smtClean="0">
              <a:cs typeface="Arial" pitchFamily="34" charset="0"/>
            </a:endParaRPr>
          </a:p>
          <a:p>
            <a:pPr marL="0" indent="457200" fontAlgn="auto">
              <a:spcBef>
                <a:spcPts val="0"/>
              </a:spcBef>
              <a:spcAft>
                <a:spcPts val="0"/>
              </a:spcAft>
              <a:buFont typeface="Wingdings"/>
              <a:buChar char=""/>
              <a:defRPr/>
            </a:pPr>
            <a:endParaRPr lang="en-US" sz="2200" b="1" dirty="0" smtClean="0">
              <a:cs typeface="Arial" pitchFamily="34" charset="0"/>
            </a:endParaRPr>
          </a:p>
          <a:p>
            <a:pPr marL="0" indent="457200" fontAlgn="auto">
              <a:spcBef>
                <a:spcPts val="0"/>
              </a:spcBef>
              <a:spcAft>
                <a:spcPts val="0"/>
              </a:spcAft>
              <a:buFont typeface="Wingdings"/>
              <a:buChar char=""/>
              <a:defRPr/>
            </a:pPr>
            <a:r>
              <a:rPr lang="en-US" sz="2200" b="1" dirty="0" smtClean="0">
                <a:cs typeface="Arial" pitchFamily="34" charset="0"/>
              </a:rPr>
              <a:t>BOLDING:  </a:t>
            </a:r>
            <a:r>
              <a:rPr lang="en-US" sz="2200" dirty="0" smtClean="0">
                <a:cs typeface="Arial" pitchFamily="34" charset="0"/>
              </a:rPr>
              <a:t>Use bold and capitalization to highlight                        	             DON’T OVERBOLD!!!!!!!!!!</a:t>
            </a:r>
          </a:p>
          <a:p>
            <a:pPr marL="0" indent="457200" fontAlgn="auto">
              <a:spcBef>
                <a:spcPts val="0"/>
              </a:spcBef>
              <a:spcAft>
                <a:spcPts val="0"/>
              </a:spcAft>
              <a:buFont typeface="Wingdings"/>
              <a:buChar char=""/>
              <a:defRPr/>
            </a:pPr>
            <a:endParaRPr lang="en-US" sz="2200" b="1" dirty="0" smtClean="0">
              <a:cs typeface="Arial" pitchFamily="34" charset="0"/>
            </a:endParaRPr>
          </a:p>
          <a:p>
            <a:pPr marL="0" indent="457200" fontAlgn="auto">
              <a:spcBef>
                <a:spcPts val="0"/>
              </a:spcBef>
              <a:spcAft>
                <a:spcPts val="0"/>
              </a:spcAft>
              <a:buFont typeface="Wingdings"/>
              <a:buChar char=""/>
              <a:defRPr/>
            </a:pPr>
            <a:r>
              <a:rPr lang="en-US" sz="2200" b="1" dirty="0" smtClean="0">
                <a:cs typeface="Arial" pitchFamily="34" charset="0"/>
              </a:rPr>
              <a:t>FORMATTING:  </a:t>
            </a:r>
            <a:r>
              <a:rPr lang="en-US" sz="2200" dirty="0" smtClean="0">
                <a:cs typeface="Arial" pitchFamily="34" charset="0"/>
              </a:rPr>
              <a:t>Be consistent!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en-US" dirty="0"/>
          </a:p>
        </p:txBody>
      </p:sp>
      <p:pic>
        <p:nvPicPr>
          <p:cNvPr id="35844" name="Picture 7" descr="LogoConnectFuture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72338" y="6096000"/>
            <a:ext cx="16684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Resume Do’s and Don’t’s</a:t>
            </a:r>
          </a:p>
        </p:txBody>
      </p:sp>
      <p:sp>
        <p:nvSpPr>
          <p:cNvPr id="37890" name="Content Placeholder 5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4191000"/>
          </a:xfrm>
        </p:spPr>
        <p:txBody>
          <a:bodyPr/>
          <a:lstStyle/>
          <a:p>
            <a:pPr marL="0" indent="0">
              <a:buFont typeface="Wingdings" pitchFamily="2" charset="2"/>
              <a:buChar char="q"/>
            </a:pPr>
            <a:r>
              <a:rPr lang="en-US" sz="2000" smtClean="0">
                <a:cs typeface="Arial" charset="0"/>
              </a:rPr>
              <a:t> DO keep your resume to one page</a:t>
            </a:r>
          </a:p>
          <a:p>
            <a:pPr marL="0" indent="0">
              <a:buFont typeface="Wingdings" pitchFamily="2" charset="2"/>
              <a:buChar char="q"/>
            </a:pPr>
            <a:r>
              <a:rPr lang="en-US" sz="2000" smtClean="0">
                <a:cs typeface="Arial" charset="0"/>
              </a:rPr>
              <a:t> DO use a basic font, like Times New Roman or Arial</a:t>
            </a:r>
          </a:p>
          <a:p>
            <a:pPr marL="0" indent="0">
              <a:buFont typeface="Wingdings" pitchFamily="2" charset="2"/>
              <a:buChar char="q"/>
            </a:pPr>
            <a:r>
              <a:rPr lang="en-US" sz="2000" smtClean="0">
                <a:cs typeface="Arial" charset="0"/>
              </a:rPr>
              <a:t> DO use bold and capitalization for highlighting important information</a:t>
            </a:r>
          </a:p>
          <a:p>
            <a:pPr marL="0" indent="0">
              <a:buFont typeface="Wingdings" pitchFamily="2" charset="2"/>
              <a:buChar char="q"/>
            </a:pPr>
            <a:r>
              <a:rPr lang="en-US" sz="2000" smtClean="0">
                <a:cs typeface="Arial" charset="0"/>
              </a:rPr>
              <a:t> DO be consistent with your formatting (if you bold one job title, bold them all!)</a:t>
            </a:r>
          </a:p>
          <a:p>
            <a:pPr marL="0" indent="0">
              <a:buFont typeface="Wingdings" pitchFamily="2" charset="2"/>
              <a:buChar char="q"/>
            </a:pPr>
            <a:r>
              <a:rPr lang="en-US" sz="2000" smtClean="0">
                <a:cs typeface="Arial" charset="0"/>
              </a:rPr>
              <a:t> DO pay close attention to verb tenses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352800"/>
          </a:xfrm>
        </p:spPr>
        <p:txBody>
          <a:bodyPr>
            <a:normAutofit fontScale="77500" lnSpcReduction="20000"/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600" dirty="0" smtClean="0">
                <a:cs typeface="Arial" charset="0"/>
              </a:rPr>
              <a:t>  DON’T have any spelling or grammar errors</a:t>
            </a:r>
          </a:p>
          <a:p>
            <a:pPr marL="0" indent="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600" dirty="0" smtClean="0">
                <a:cs typeface="Arial" charset="0"/>
              </a:rPr>
              <a:t>  DON’T make your font size too big or too small.  11-12 pt is preferred</a:t>
            </a:r>
          </a:p>
          <a:p>
            <a:pPr marL="0" indent="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600" dirty="0" smtClean="0">
                <a:cs typeface="Arial" charset="0"/>
              </a:rPr>
              <a:t>  DON’T use the words “I” or “My”</a:t>
            </a:r>
          </a:p>
          <a:p>
            <a:pPr marL="0" indent="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600" dirty="0" smtClean="0">
                <a:cs typeface="Arial" charset="0"/>
              </a:rPr>
              <a:t>  DON’T include references on your resume</a:t>
            </a:r>
          </a:p>
          <a:p>
            <a:pPr marL="0" indent="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600" dirty="0" smtClean="0">
                <a:cs typeface="Arial" charset="0"/>
              </a:rPr>
              <a:t>  DON’T use italics or bold too many items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en-US" dirty="0"/>
          </a:p>
        </p:txBody>
      </p:sp>
      <p:sp>
        <p:nvSpPr>
          <p:cNvPr id="37892" name="Text Placeholder 4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39763"/>
          </a:xfrm>
        </p:spPr>
        <p:txBody>
          <a:bodyPr/>
          <a:lstStyle/>
          <a:p>
            <a:r>
              <a:rPr lang="en-US" smtClean="0"/>
              <a:t>Resume Do’s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39763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Resume </a:t>
            </a:r>
            <a:r>
              <a:rPr lang="en-US" dirty="0" err="1" smtClean="0"/>
              <a:t>Don’t’s</a:t>
            </a:r>
            <a:endParaRPr lang="en-US" dirty="0"/>
          </a:p>
        </p:txBody>
      </p:sp>
      <p:pic>
        <p:nvPicPr>
          <p:cNvPr id="37894" name="Picture 9" descr="LogoConnectFuture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72338" y="6096000"/>
            <a:ext cx="16684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Resume Preparation </a:t>
            </a:r>
          </a:p>
        </p:txBody>
      </p:sp>
      <p:sp>
        <p:nvSpPr>
          <p:cNvPr id="17410" name="Text Placeholder 6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b="1" smtClean="0">
                <a:solidFill>
                  <a:srgbClr val="FFFFFF"/>
                </a:solidFill>
              </a:rPr>
              <a:t>First Steps:</a:t>
            </a:r>
          </a:p>
        </p:txBody>
      </p:sp>
      <p:sp>
        <p:nvSpPr>
          <p:cNvPr id="17411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sz="2800" smtClean="0">
                <a:cs typeface="Arial" charset="0"/>
              </a:rPr>
              <a:t>Develop a clear career goal and clarify the objective of your resume</a:t>
            </a:r>
          </a:p>
          <a:p>
            <a:pPr>
              <a:buFont typeface="Wingdings" pitchFamily="2" charset="2"/>
              <a:buChar char="q"/>
            </a:pPr>
            <a:r>
              <a:rPr lang="en-US" sz="2800" smtClean="0">
                <a:cs typeface="Arial" charset="0"/>
              </a:rPr>
              <a:t>Research jobs or graduate programs and learn what skills and knowledge are valued by employers or schools</a:t>
            </a:r>
          </a:p>
          <a:p>
            <a:pPr>
              <a:buFont typeface="Wingdings" pitchFamily="2" charset="2"/>
              <a:buChar char="q"/>
            </a:pPr>
            <a:r>
              <a:rPr lang="en-US" sz="2800" smtClean="0">
                <a:cs typeface="Arial" charset="0"/>
              </a:rPr>
              <a:t>Identify your qualifications, interests and skills relevant to a position or program of interest</a:t>
            </a:r>
          </a:p>
          <a:p>
            <a:endParaRPr lang="en-US" smtClean="0"/>
          </a:p>
        </p:txBody>
      </p:sp>
      <p:pic>
        <p:nvPicPr>
          <p:cNvPr id="17412" name="Picture 7" descr="LogoConnectFuture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72338" y="6096000"/>
            <a:ext cx="16684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Resume Preparation</a:t>
            </a:r>
          </a:p>
        </p:txBody>
      </p:sp>
      <p:sp>
        <p:nvSpPr>
          <p:cNvPr id="19458" name="Text Placeholder 6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b="1" smtClean="0">
                <a:solidFill>
                  <a:srgbClr val="FFFFFF"/>
                </a:solidFill>
                <a:latin typeface="Arial" charset="0"/>
                <a:cs typeface="Arial" charset="0"/>
              </a:rPr>
              <a:t>Research:</a:t>
            </a:r>
          </a:p>
          <a:p>
            <a:endParaRPr lang="en-US" smtClean="0">
              <a:solidFill>
                <a:srgbClr val="FFFFFF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2362200" y="1600200"/>
            <a:ext cx="6400800" cy="4953000"/>
          </a:xfrm>
        </p:spPr>
        <p:txBody>
          <a:bodyPr>
            <a:normAutofit fontScale="92500" lnSpcReduction="10000"/>
          </a:bodyPr>
          <a:lstStyle/>
          <a:p>
            <a:pPr marL="320040" indent="-320040" fontAlgn="auto">
              <a:lnSpc>
                <a:spcPct val="8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en-US" sz="2600" b="1" dirty="0" smtClean="0">
                <a:cs typeface="Arial" pitchFamily="34" charset="0"/>
              </a:rPr>
              <a:t>Research field, employer, and position:</a:t>
            </a:r>
          </a:p>
          <a:p>
            <a:pPr marL="640080" lvl="1" indent="-274320" fontAlgn="auto">
              <a:lnSpc>
                <a:spcPct val="80000"/>
              </a:lnSpc>
              <a:spcAft>
                <a:spcPts val="0"/>
              </a:spcAft>
              <a:buFont typeface="Wingdings 2"/>
              <a:buChar char=""/>
              <a:defRPr/>
            </a:pPr>
            <a:r>
              <a:rPr lang="en-US" dirty="0" smtClean="0">
                <a:solidFill>
                  <a:srgbClr val="ED03B0"/>
                </a:solidFill>
                <a:cs typeface="Arial" pitchFamily="34" charset="0"/>
                <a:hlinkClick r:id="rId3"/>
              </a:rPr>
              <a:t>http://careers.gmu.edu/student/jobhunt/research/index.cfm</a:t>
            </a:r>
            <a:endParaRPr lang="en-US" dirty="0" smtClean="0">
              <a:solidFill>
                <a:srgbClr val="ED03B0"/>
              </a:solidFill>
              <a:cs typeface="Arial" pitchFamily="34" charset="0"/>
            </a:endParaRPr>
          </a:p>
          <a:p>
            <a:pPr marL="320040" indent="-320040" fontAlgn="auto">
              <a:lnSpc>
                <a:spcPct val="8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en-US" sz="2600" b="1" dirty="0" smtClean="0">
                <a:cs typeface="Arial" pitchFamily="34" charset="0"/>
              </a:rPr>
              <a:t>Career Library Resources:</a:t>
            </a:r>
          </a:p>
          <a:p>
            <a:pPr marL="640080" lvl="1" indent="-274320" fontAlgn="auto">
              <a:lnSpc>
                <a:spcPct val="80000"/>
              </a:lnSpc>
              <a:spcAft>
                <a:spcPts val="0"/>
              </a:spcAft>
              <a:buFont typeface="Wingdings 2"/>
              <a:buChar char=""/>
              <a:defRPr/>
            </a:pPr>
            <a:r>
              <a:rPr lang="en-US" b="1" dirty="0" smtClean="0">
                <a:cs typeface="Arial" pitchFamily="34" charset="0"/>
              </a:rPr>
              <a:t> </a:t>
            </a:r>
            <a:r>
              <a:rPr lang="en-US" dirty="0" smtClean="0">
                <a:cs typeface="Arial" pitchFamily="34" charset="0"/>
              </a:rPr>
              <a:t>SUB 1 room 3400</a:t>
            </a:r>
          </a:p>
          <a:p>
            <a:pPr marL="320040" indent="-320040" fontAlgn="auto">
              <a:lnSpc>
                <a:spcPct val="8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en-US" sz="2600" b="1" dirty="0" smtClean="0">
                <a:cs typeface="Arial" pitchFamily="34" charset="0"/>
              </a:rPr>
              <a:t>Hire Mason: </a:t>
            </a:r>
          </a:p>
          <a:p>
            <a:pPr marL="640080" lvl="1" indent="-274320" fontAlgn="auto">
              <a:lnSpc>
                <a:spcPct val="80000"/>
              </a:lnSpc>
              <a:spcAft>
                <a:spcPts val="0"/>
              </a:spcAft>
              <a:buFont typeface="Wingdings 2"/>
              <a:buChar char=""/>
              <a:defRPr/>
            </a:pPr>
            <a:r>
              <a:rPr lang="en-US" dirty="0" smtClean="0">
                <a:cs typeface="Arial" pitchFamily="34" charset="0"/>
                <a:hlinkClick r:id="rId4"/>
              </a:rPr>
              <a:t>http://careers.gmu.edu/hiremason/</a:t>
            </a:r>
            <a:endParaRPr lang="en-US" dirty="0" smtClean="0">
              <a:cs typeface="Arial" pitchFamily="34" charset="0"/>
            </a:endParaRPr>
          </a:p>
          <a:p>
            <a:pPr marL="640080" lvl="1" indent="-274320" fontAlgn="auto">
              <a:lnSpc>
                <a:spcPct val="80000"/>
              </a:lnSpc>
              <a:spcAft>
                <a:spcPts val="0"/>
              </a:spcAft>
              <a:buFont typeface="Wingdings 2"/>
              <a:buChar char=""/>
              <a:defRPr/>
            </a:pPr>
            <a:r>
              <a:rPr lang="en-US" dirty="0" smtClean="0">
                <a:cs typeface="Arial" pitchFamily="34" charset="0"/>
              </a:rPr>
              <a:t>Mason’s 24/7 electronic Jobs/Internships database</a:t>
            </a:r>
          </a:p>
          <a:p>
            <a:pPr marL="320040" indent="-320040" fontAlgn="auto">
              <a:lnSpc>
                <a:spcPct val="8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en-US" sz="2600" b="1" dirty="0" smtClean="0">
                <a:cs typeface="Arial" pitchFamily="34" charset="0"/>
              </a:rPr>
              <a:t>Information Interviews, Networking:</a:t>
            </a:r>
          </a:p>
          <a:p>
            <a:pPr marL="640080" lvl="1" indent="-274320" fontAlgn="auto">
              <a:lnSpc>
                <a:spcPct val="80000"/>
              </a:lnSpc>
              <a:spcAft>
                <a:spcPts val="0"/>
              </a:spcAft>
              <a:buFont typeface="Wingdings 2"/>
              <a:buChar char=""/>
              <a:defRPr/>
            </a:pPr>
            <a:r>
              <a:rPr lang="en-US" dirty="0" smtClean="0">
                <a:cs typeface="Arial" pitchFamily="34" charset="0"/>
              </a:rPr>
              <a:t>Mason Career Network</a:t>
            </a:r>
          </a:p>
          <a:p>
            <a:pPr marL="640080" lvl="1" indent="-274320" fontAlgn="auto">
              <a:lnSpc>
                <a:spcPct val="80000"/>
              </a:lnSpc>
              <a:spcAft>
                <a:spcPts val="0"/>
              </a:spcAft>
              <a:buFont typeface="Wingdings 2"/>
              <a:buChar char=""/>
              <a:defRPr/>
            </a:pPr>
            <a:r>
              <a:rPr lang="en-US" dirty="0" smtClean="0">
                <a:cs typeface="Arial" pitchFamily="34" charset="0"/>
                <a:hlinkClick r:id="rId5"/>
              </a:rPr>
              <a:t>http://careers.gmu.edu/cn</a:t>
            </a:r>
            <a:endParaRPr lang="en-US" dirty="0" smtClean="0">
              <a:cs typeface="Arial" pitchFamily="34" charset="0"/>
            </a:endParaRPr>
          </a:p>
          <a:p>
            <a:pPr marL="640080" lvl="1" indent="-274320" fontAlgn="auto">
              <a:lnSpc>
                <a:spcPct val="80000"/>
              </a:lnSpc>
              <a:spcAft>
                <a:spcPts val="0"/>
              </a:spcAft>
              <a:buFont typeface="Wingdings 2"/>
              <a:buChar char=""/>
              <a:defRPr/>
            </a:pPr>
            <a:r>
              <a:rPr lang="en-US" dirty="0" smtClean="0">
                <a:cs typeface="Arial" pitchFamily="34" charset="0"/>
              </a:rPr>
              <a:t>User ID: student; Password: jack$$pot</a:t>
            </a:r>
          </a:p>
          <a:p>
            <a:pPr marL="320040" indent="-320040" fontAlgn="auto">
              <a:lnSpc>
                <a:spcPct val="8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en-US" sz="2600" b="1" dirty="0" smtClean="0">
                <a:cs typeface="Arial" pitchFamily="34" charset="0"/>
              </a:rPr>
              <a:t>Professional Associations:</a:t>
            </a:r>
            <a:endParaRPr lang="en-US" sz="2600" dirty="0" smtClean="0">
              <a:cs typeface="Arial" pitchFamily="34" charset="0"/>
            </a:endParaRPr>
          </a:p>
          <a:p>
            <a:pPr marL="640080" lvl="1" indent="-274320" fontAlgn="auto">
              <a:lnSpc>
                <a:spcPct val="80000"/>
              </a:lnSpc>
              <a:spcAft>
                <a:spcPts val="0"/>
              </a:spcAft>
              <a:buFont typeface="Wingdings 2"/>
              <a:buChar char=""/>
              <a:defRPr/>
            </a:pPr>
            <a:r>
              <a:rPr lang="en-US" dirty="0" smtClean="0">
                <a:cs typeface="Arial" pitchFamily="34" charset="0"/>
              </a:rPr>
              <a:t>Associations Unlimited</a:t>
            </a:r>
          </a:p>
          <a:p>
            <a:pPr marL="320040" indent="-320040" fontAlgn="auto">
              <a:spcAft>
                <a:spcPts val="0"/>
              </a:spcAft>
              <a:buFont typeface="Wingdings"/>
              <a:buNone/>
              <a:defRPr/>
            </a:pPr>
            <a:endParaRPr lang="en-US" dirty="0"/>
          </a:p>
        </p:txBody>
      </p:sp>
      <p:pic>
        <p:nvPicPr>
          <p:cNvPr id="19460" name="Picture 7" descr="LogoConnectFuture.jp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272338" y="6096000"/>
            <a:ext cx="16684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Resume Preparation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85000" lnSpcReduction="20000"/>
          </a:bodyPr>
          <a:lstStyle/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sz="2700" dirty="0" smtClean="0">
                <a:cs typeface="Arial" pitchFamily="34" charset="0"/>
              </a:rPr>
              <a:t>Past and current jobs or internships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sz="2700" dirty="0" smtClean="0">
                <a:cs typeface="Arial" pitchFamily="34" charset="0"/>
              </a:rPr>
              <a:t>Volunteer work and community service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sz="2700" dirty="0" smtClean="0">
                <a:cs typeface="Arial" pitchFamily="34" charset="0"/>
              </a:rPr>
              <a:t>Class projects – refer to syllabi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sz="2700" dirty="0" smtClean="0">
                <a:cs typeface="Arial" pitchFamily="34" charset="0"/>
              </a:rPr>
              <a:t>Activities and student organizations - show leadership positions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sz="2700" dirty="0" smtClean="0">
                <a:cs typeface="Arial" pitchFamily="34" charset="0"/>
              </a:rPr>
              <a:t>Languages and technical skills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None/>
              <a:defRPr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507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sz="2500" smtClean="0">
                <a:cs typeface="Arial" charset="0"/>
              </a:rPr>
              <a:t>Focus on most important responsibilities </a:t>
            </a:r>
          </a:p>
          <a:p>
            <a:pPr>
              <a:buFont typeface="Wingdings" pitchFamily="2" charset="2"/>
              <a:buChar char="q"/>
            </a:pPr>
            <a:r>
              <a:rPr lang="en-US" sz="2500" smtClean="0">
                <a:cs typeface="Arial" charset="0"/>
              </a:rPr>
              <a:t>What is relevant?</a:t>
            </a:r>
          </a:p>
          <a:p>
            <a:r>
              <a:rPr lang="en-US" sz="2500" b="1" i="1" smtClean="0">
                <a:cs typeface="Arial" charset="0"/>
              </a:rPr>
              <a:t>Tool - </a:t>
            </a:r>
            <a:r>
              <a:rPr lang="en-US" sz="2500" smtClean="0">
                <a:cs typeface="Arial" charset="0"/>
              </a:rPr>
              <a:t>ONET </a:t>
            </a:r>
            <a:r>
              <a:rPr lang="en-US" sz="2500" smtClean="0">
                <a:cs typeface="Arial" charset="0"/>
                <a:hlinkClick r:id="rId3"/>
              </a:rPr>
              <a:t>http://online.onetcenter.org/find/</a:t>
            </a:r>
            <a:endParaRPr lang="en-US" sz="2500" smtClean="0">
              <a:cs typeface="Arial" charset="0"/>
            </a:endParaRPr>
          </a:p>
          <a:p>
            <a:pPr>
              <a:buFont typeface="Wingdings" pitchFamily="2" charset="2"/>
              <a:buNone/>
            </a:pPr>
            <a:endParaRPr lang="en-US" smtClean="0"/>
          </a:p>
        </p:txBody>
      </p:sp>
      <p:sp>
        <p:nvSpPr>
          <p:cNvPr id="21508" name="Text Placeholder 4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39763"/>
          </a:xfrm>
        </p:spPr>
        <p:txBody>
          <a:bodyPr/>
          <a:lstStyle/>
          <a:p>
            <a:r>
              <a:rPr lang="en-US" smtClean="0">
                <a:cs typeface="Arial" charset="0"/>
              </a:rPr>
              <a:t>Building List of Experiences: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39763"/>
          </a:xfrm>
        </p:spPr>
        <p:txBody>
          <a:bodyPr>
            <a:normAutofit fontScale="85000" lnSpcReduction="20000"/>
          </a:bodyPr>
          <a:lstStyle/>
          <a:p>
            <a:pPr fontAlgn="auto">
              <a:spcAft>
                <a:spcPts val="0"/>
              </a:spcAft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sz="2400" dirty="0" smtClean="0">
                <a:cs typeface="Arial" pitchFamily="34" charset="0"/>
              </a:rPr>
              <a:t>Prioritize information:</a:t>
            </a:r>
          </a:p>
          <a:p>
            <a:pPr fontAlgn="auto"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21510" name="Picture 9" descr="LogoConnectFuture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72338" y="6096000"/>
            <a:ext cx="16684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Resume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62500" lnSpcReduction="20000"/>
          </a:bodyPr>
          <a:lstStyle/>
          <a:p>
            <a:pPr marL="0" indent="0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n-US" sz="3200" b="1" i="1" dirty="0" smtClean="0">
                <a:cs typeface="Arial" pitchFamily="34" charset="0"/>
              </a:rPr>
              <a:t>Chronological</a:t>
            </a:r>
          </a:p>
          <a:p>
            <a:pPr marL="0" indent="0" fontAlgn="auto">
              <a:lnSpc>
                <a:spcPct val="90000"/>
              </a:lnSpc>
              <a:spcAft>
                <a:spcPts val="0"/>
              </a:spcAft>
              <a:buFontTx/>
              <a:buChar char="•"/>
              <a:defRPr/>
            </a:pPr>
            <a:r>
              <a:rPr lang="en-US" sz="3200" dirty="0" smtClean="0">
                <a:cs typeface="Arial" pitchFamily="34" charset="0"/>
              </a:rPr>
              <a:t> Reverse chronological order</a:t>
            </a:r>
          </a:p>
          <a:p>
            <a:pPr marL="0" indent="0" fontAlgn="auto">
              <a:lnSpc>
                <a:spcPct val="90000"/>
              </a:lnSpc>
              <a:spcAft>
                <a:spcPts val="0"/>
              </a:spcAft>
              <a:buFontTx/>
              <a:buChar char="•"/>
              <a:defRPr/>
            </a:pPr>
            <a:r>
              <a:rPr lang="en-US" sz="3200" dirty="0" smtClean="0">
                <a:cs typeface="Arial" pitchFamily="34" charset="0"/>
              </a:rPr>
              <a:t> Familiar to employers</a:t>
            </a:r>
          </a:p>
          <a:p>
            <a:pPr marL="0" indent="0" fontAlgn="auto">
              <a:lnSpc>
                <a:spcPct val="90000"/>
              </a:lnSpc>
              <a:spcAft>
                <a:spcPts val="0"/>
              </a:spcAft>
              <a:buFontTx/>
              <a:buChar char="•"/>
              <a:defRPr/>
            </a:pPr>
            <a:r>
              <a:rPr lang="en-US" sz="3200" dirty="0" smtClean="0">
                <a:cs typeface="Arial" pitchFamily="34" charset="0"/>
              </a:rPr>
              <a:t> Effective for new graduates</a:t>
            </a:r>
          </a:p>
          <a:p>
            <a:pPr marL="0" indent="0" fontAlgn="auto">
              <a:lnSpc>
                <a:spcPct val="90000"/>
              </a:lnSpc>
              <a:spcAft>
                <a:spcPts val="0"/>
              </a:spcAft>
              <a:buFontTx/>
              <a:buChar char="•"/>
              <a:defRPr/>
            </a:pPr>
            <a:r>
              <a:rPr lang="en-US" sz="3200" dirty="0" smtClean="0">
                <a:cs typeface="Arial" pitchFamily="34" charset="0"/>
              </a:rPr>
              <a:t> Focus on job titles work history</a:t>
            </a:r>
          </a:p>
          <a:p>
            <a:pPr marL="0" indent="0" algn="ctr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defRPr/>
            </a:pPr>
            <a:endParaRPr lang="en-US" sz="3200" b="1" dirty="0" smtClean="0">
              <a:cs typeface="Arial" pitchFamily="34" charset="0"/>
            </a:endParaRPr>
          </a:p>
          <a:p>
            <a:pPr marL="0" indent="0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n-US" sz="3200" b="1" i="1" dirty="0" smtClean="0">
                <a:cs typeface="Arial" pitchFamily="34" charset="0"/>
              </a:rPr>
              <a:t>Combination or Related Experience</a:t>
            </a:r>
          </a:p>
          <a:p>
            <a:pPr marL="0" indent="0" fontAlgn="auto">
              <a:lnSpc>
                <a:spcPct val="90000"/>
              </a:lnSpc>
              <a:spcAft>
                <a:spcPts val="0"/>
              </a:spcAft>
              <a:buFontTx/>
              <a:buChar char="•"/>
              <a:defRPr/>
            </a:pPr>
            <a:r>
              <a:rPr lang="en-US" sz="3200" b="1" dirty="0" smtClean="0">
                <a:cs typeface="Arial" pitchFamily="34" charset="0"/>
              </a:rPr>
              <a:t> </a:t>
            </a:r>
            <a:r>
              <a:rPr lang="en-US" sz="3200" dirty="0" smtClean="0">
                <a:cs typeface="Arial" pitchFamily="34" charset="0"/>
              </a:rPr>
              <a:t>Two or more experience   sections, Relevant and Additional</a:t>
            </a:r>
          </a:p>
          <a:p>
            <a:pPr marL="0" indent="0" fontAlgn="auto">
              <a:lnSpc>
                <a:spcPct val="90000"/>
              </a:lnSpc>
              <a:spcAft>
                <a:spcPts val="0"/>
              </a:spcAft>
              <a:buFontTx/>
              <a:buChar char="•"/>
              <a:defRPr/>
            </a:pPr>
            <a:r>
              <a:rPr lang="en-US" sz="3200" dirty="0" smtClean="0">
                <a:cs typeface="Arial" pitchFamily="34" charset="0"/>
              </a:rPr>
              <a:t> Showcases the experiences that are most relevant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0000" lnSpcReduction="20000"/>
          </a:bodyPr>
          <a:lstStyle/>
          <a:p>
            <a:pPr marL="0" indent="0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n-US" sz="3200" b="1" i="1" dirty="0" smtClean="0">
                <a:cs typeface="Arial" pitchFamily="34" charset="0"/>
              </a:rPr>
              <a:t>Functional</a:t>
            </a:r>
          </a:p>
          <a:p>
            <a:pPr marL="0" indent="0" fontAlgn="auto">
              <a:lnSpc>
                <a:spcPct val="90000"/>
              </a:lnSpc>
              <a:spcAft>
                <a:spcPts val="0"/>
              </a:spcAft>
              <a:buFontTx/>
              <a:buChar char="•"/>
              <a:defRPr/>
            </a:pPr>
            <a:r>
              <a:rPr lang="en-US" sz="3200" dirty="0" smtClean="0">
                <a:cs typeface="Arial" pitchFamily="34" charset="0"/>
              </a:rPr>
              <a:t> Highlights transferable skills in clusters</a:t>
            </a:r>
          </a:p>
          <a:p>
            <a:pPr marL="0" indent="0" fontAlgn="auto">
              <a:lnSpc>
                <a:spcPct val="90000"/>
              </a:lnSpc>
              <a:spcAft>
                <a:spcPts val="0"/>
              </a:spcAft>
              <a:buFontTx/>
              <a:buChar char="•"/>
              <a:defRPr/>
            </a:pPr>
            <a:r>
              <a:rPr lang="en-US" sz="3200" dirty="0" smtClean="0">
                <a:cs typeface="Arial" pitchFamily="34" charset="0"/>
              </a:rPr>
              <a:t> Effective for career changers and those with varied experiences</a:t>
            </a:r>
          </a:p>
          <a:p>
            <a:pPr marL="0" indent="0" fontAlgn="auto">
              <a:lnSpc>
                <a:spcPct val="90000"/>
              </a:lnSpc>
              <a:spcAft>
                <a:spcPts val="0"/>
              </a:spcAft>
              <a:buFontTx/>
              <a:buChar char="•"/>
              <a:defRPr/>
            </a:pPr>
            <a:r>
              <a:rPr lang="en-US" sz="3200" dirty="0" smtClean="0">
                <a:cs typeface="Arial" pitchFamily="34" charset="0"/>
              </a:rPr>
              <a:t> Focuses on groups of functional skills and related experience</a:t>
            </a:r>
          </a:p>
          <a:p>
            <a:pPr marL="0" indent="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endParaRPr lang="en-US" sz="2800" b="1" dirty="0" smtClean="0">
              <a:solidFill>
                <a:schemeClr val="tx2"/>
              </a:solidFill>
              <a:cs typeface="Arial" pitchFamily="34" charset="0"/>
            </a:endParaRPr>
          </a:p>
          <a:p>
            <a:pPr marL="0" indent="0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n-US" sz="2800" b="1" dirty="0" smtClean="0">
                <a:solidFill>
                  <a:schemeClr val="tx2"/>
                </a:solidFill>
                <a:cs typeface="Arial" pitchFamily="34" charset="0"/>
              </a:rPr>
              <a:t>See </a:t>
            </a:r>
            <a:r>
              <a:rPr lang="en-US" sz="2800" b="1" i="1" dirty="0" smtClean="0">
                <a:solidFill>
                  <a:schemeClr val="tx2"/>
                </a:solidFill>
                <a:cs typeface="Arial" pitchFamily="34" charset="0"/>
              </a:rPr>
              <a:t>Moving On </a:t>
            </a:r>
            <a:r>
              <a:rPr lang="en-US" sz="2800" b="1" dirty="0" smtClean="0">
                <a:solidFill>
                  <a:schemeClr val="tx2"/>
                </a:solidFill>
                <a:cs typeface="Arial" pitchFamily="34" charset="0"/>
              </a:rPr>
              <a:t>Guide resume samples for each style!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en-US" dirty="0"/>
          </a:p>
        </p:txBody>
      </p:sp>
      <p:sp>
        <p:nvSpPr>
          <p:cNvPr id="23556" name="Text Placeholder 4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39763"/>
          </a:xfrm>
        </p:spPr>
        <p:txBody>
          <a:bodyPr/>
          <a:lstStyle/>
          <a:p>
            <a:r>
              <a:rPr lang="en-US" smtClean="0"/>
              <a:t>Most utilized formats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39763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Additional format option</a:t>
            </a:r>
            <a:endParaRPr lang="en-US" dirty="0"/>
          </a:p>
        </p:txBody>
      </p:sp>
      <p:pic>
        <p:nvPicPr>
          <p:cNvPr id="23558" name="Picture 9" descr="LogoConnectFuture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72338" y="6096000"/>
            <a:ext cx="16684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Resume Content</a:t>
            </a:r>
          </a:p>
        </p:txBody>
      </p:sp>
      <p:sp>
        <p:nvSpPr>
          <p:cNvPr id="25602" name="Text Placeholder 6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sz="2000" b="1" smtClean="0">
                <a:solidFill>
                  <a:srgbClr val="FFFFFF"/>
                </a:solidFill>
              </a:rPr>
              <a:t>HEADING:</a:t>
            </a:r>
          </a:p>
        </p:txBody>
      </p:sp>
      <p:sp>
        <p:nvSpPr>
          <p:cNvPr id="25603" name="Content Placeholder 5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781800" cy="4724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500" b="1" smtClean="0">
                <a:cs typeface="Arial" charset="0"/>
              </a:rPr>
              <a:t>Name – </a:t>
            </a:r>
            <a:r>
              <a:rPr lang="en-US" sz="2500" smtClean="0">
                <a:cs typeface="Arial" charset="0"/>
              </a:rPr>
              <a:t>Put in bold to make your name stand out</a:t>
            </a:r>
          </a:p>
          <a:p>
            <a:pPr>
              <a:lnSpc>
                <a:spcPct val="80000"/>
              </a:lnSpc>
            </a:pPr>
            <a:r>
              <a:rPr lang="en-US" sz="2500" b="1" smtClean="0">
                <a:cs typeface="Arial" charset="0"/>
              </a:rPr>
              <a:t>Full address – </a:t>
            </a:r>
            <a:r>
              <a:rPr lang="en-US" sz="2500" smtClean="0">
                <a:cs typeface="Arial" charset="0"/>
              </a:rPr>
              <a:t>Current and/or permanent, if applicable</a:t>
            </a:r>
          </a:p>
          <a:p>
            <a:pPr>
              <a:lnSpc>
                <a:spcPct val="80000"/>
              </a:lnSpc>
            </a:pPr>
            <a:r>
              <a:rPr lang="en-US" sz="2500" b="1" smtClean="0">
                <a:cs typeface="Arial" charset="0"/>
              </a:rPr>
              <a:t>Phone number – </a:t>
            </a:r>
            <a:r>
              <a:rPr lang="en-US" sz="2500" smtClean="0">
                <a:cs typeface="Arial" charset="0"/>
              </a:rPr>
              <a:t>Include number at which you can be reached during day/evening and a professional voice mail</a:t>
            </a:r>
          </a:p>
          <a:p>
            <a:pPr>
              <a:lnSpc>
                <a:spcPct val="80000"/>
              </a:lnSpc>
            </a:pPr>
            <a:r>
              <a:rPr lang="en-US" sz="2500" b="1" smtClean="0">
                <a:cs typeface="Arial" charset="0"/>
              </a:rPr>
              <a:t>Email – </a:t>
            </a:r>
            <a:r>
              <a:rPr lang="en-US" sz="2500" smtClean="0">
                <a:cs typeface="Arial" charset="0"/>
              </a:rPr>
              <a:t>Include a professional username</a:t>
            </a:r>
          </a:p>
          <a:p>
            <a:pPr lvl="1">
              <a:lnSpc>
                <a:spcPct val="80000"/>
              </a:lnSpc>
            </a:pPr>
            <a:endParaRPr lang="en-US" sz="2200" b="1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200" b="1" u="sng" smtClean="0">
                <a:solidFill>
                  <a:srgbClr val="FF0000"/>
                </a:solidFill>
                <a:cs typeface="Arial" charset="0"/>
              </a:rPr>
              <a:t>Example: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US" sz="2800" b="1" smtClean="0">
                <a:cs typeface="Arial" charset="0"/>
              </a:rPr>
              <a:t>Georgia Mason</a:t>
            </a:r>
          </a:p>
          <a:p>
            <a:pPr>
              <a:lnSpc>
                <a:spcPct val="80000"/>
              </a:lnSpc>
            </a:pPr>
            <a:endParaRPr lang="en-US" sz="1000" b="1" smtClean="0">
              <a:cs typeface="Arial" charset="0"/>
            </a:endParaRP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>
                <a:cs typeface="Arial" charset="0"/>
              </a:rPr>
              <a:t>111 University Drive ▪ Fairfax VA 22030 ▪ 703-993-1111 ▪ gmason@gmu.edu</a:t>
            </a:r>
          </a:p>
          <a:p>
            <a:pPr>
              <a:lnSpc>
                <a:spcPct val="80000"/>
              </a:lnSpc>
            </a:pPr>
            <a:endParaRPr lang="en-US" sz="800" u="sng" smtClean="0">
              <a:latin typeface="Arial" charset="0"/>
              <a:cs typeface="Arial" charset="0"/>
            </a:endParaRPr>
          </a:p>
          <a:p>
            <a:endParaRPr lang="en-US" smtClean="0"/>
          </a:p>
        </p:txBody>
      </p:sp>
      <p:pic>
        <p:nvPicPr>
          <p:cNvPr id="25604" name="Picture 7" descr="LogoConnectFuture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39000" y="6273800"/>
            <a:ext cx="16684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Resume Content</a:t>
            </a:r>
          </a:p>
        </p:txBody>
      </p:sp>
      <p:sp>
        <p:nvSpPr>
          <p:cNvPr id="27650" name="Text Placeholder 6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sz="1900" b="1" smtClean="0">
                <a:solidFill>
                  <a:srgbClr val="FFFFFF"/>
                </a:solidFill>
              </a:rPr>
              <a:t>OBJECTIVE and/or HIGHLIGHTS: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781800" cy="4724400"/>
          </a:xfrm>
        </p:spPr>
        <p:txBody>
          <a:bodyPr>
            <a:normAutofit lnSpcReduction="10000"/>
          </a:bodyPr>
          <a:lstStyle/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en-US" sz="2500" dirty="0" smtClean="0">
                <a:latin typeface="Arial" pitchFamily="34" charset="0"/>
                <a:cs typeface="Arial" pitchFamily="34" charset="0"/>
              </a:rPr>
              <a:t>Clear, concise, and tailored to position of interest</a:t>
            </a:r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en-US" sz="2500" dirty="0" smtClean="0">
                <a:latin typeface="Arial" pitchFamily="34" charset="0"/>
                <a:cs typeface="Arial" pitchFamily="34" charset="0"/>
              </a:rPr>
              <a:t>Focus on what you are seeking and what skills you will contribute, not what you expect to gain from the position</a:t>
            </a:r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en-US" sz="2500" dirty="0" smtClean="0">
                <a:latin typeface="Arial" pitchFamily="34" charset="0"/>
                <a:cs typeface="Arial" pitchFamily="34" charset="0"/>
              </a:rPr>
              <a:t>May include specific title of the position, type of organization/industry, special interest, and skills you offer</a:t>
            </a:r>
          </a:p>
          <a:p>
            <a:pPr marL="640080" lvl="1" indent="-274320" fontAlgn="auto">
              <a:lnSpc>
                <a:spcPct val="90000"/>
              </a:lnSpc>
              <a:spcAft>
                <a:spcPts val="0"/>
              </a:spcAft>
              <a:buFont typeface="Wingdings 2"/>
              <a:buChar char=""/>
              <a:defRPr/>
            </a:pPr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n-US" sz="22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Example:</a:t>
            </a:r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OBJECTIVE:  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An internship in a non-profit agency with special interest in working with issues of children and families in need.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en-US" dirty="0"/>
          </a:p>
        </p:txBody>
      </p:sp>
      <p:pic>
        <p:nvPicPr>
          <p:cNvPr id="27652" name="Picture 7" descr="LogoConnectFuture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15200" y="6019800"/>
            <a:ext cx="16684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Resume Content</a:t>
            </a:r>
          </a:p>
        </p:txBody>
      </p:sp>
      <p:sp>
        <p:nvSpPr>
          <p:cNvPr id="29698" name="Text Placeholder 6"/>
          <p:cNvSpPr>
            <a:spLocks noGrp="1"/>
          </p:cNvSpPr>
          <p:nvPr>
            <p:ph type="body" idx="2"/>
          </p:nvPr>
        </p:nvSpPr>
        <p:spPr>
          <a:xfrm>
            <a:off x="228600" y="1752600"/>
            <a:ext cx="1524000" cy="4343400"/>
          </a:xfrm>
        </p:spPr>
        <p:txBody>
          <a:bodyPr/>
          <a:lstStyle/>
          <a:p>
            <a:r>
              <a:rPr lang="en-US" sz="1900" b="1" smtClean="0">
                <a:solidFill>
                  <a:srgbClr val="FFFFFF"/>
                </a:solidFill>
              </a:rPr>
              <a:t>EDUCATON: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1752600" y="1600200"/>
            <a:ext cx="7391400" cy="5257800"/>
          </a:xfrm>
        </p:spPr>
        <p:txBody>
          <a:bodyPr>
            <a:normAutofit fontScale="25000" lnSpcReduction="20000"/>
          </a:bodyPr>
          <a:lstStyle/>
          <a:p>
            <a:pPr marL="548640" indent="-457200" fontAlgn="auto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8000" dirty="0" smtClean="0">
                <a:cs typeface="Arial" pitchFamily="34" charset="0"/>
              </a:rPr>
              <a:t>List in reverse chronological order</a:t>
            </a:r>
          </a:p>
          <a:p>
            <a:pPr marL="548640" indent="-457200" fontAlgn="auto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8000" dirty="0" smtClean="0">
                <a:cs typeface="Arial" pitchFamily="34" charset="0"/>
              </a:rPr>
              <a:t>Include name of degree(s), major &amp; minor, institution, location, city and state, month &amp; year of graduation</a:t>
            </a:r>
          </a:p>
          <a:p>
            <a:pPr marL="548640" indent="-457200" fontAlgn="auto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8000" dirty="0" smtClean="0">
                <a:cs typeface="Arial" pitchFamily="34" charset="0"/>
              </a:rPr>
              <a:t>Spell out degrees or use proper abbreviations (Bachelor of Science, or B.S.)</a:t>
            </a:r>
          </a:p>
          <a:p>
            <a:pPr marL="548640" indent="-457200" fontAlgn="auto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8000" dirty="0" smtClean="0">
                <a:cs typeface="Arial" pitchFamily="34" charset="0"/>
              </a:rPr>
              <a:t>Should include GPA, if 3.0 or higher; relevant courses; honors/awards; study abroad; training/certification</a:t>
            </a:r>
          </a:p>
          <a:p>
            <a:pPr marL="548640" indent="-457200" fontAlgn="auto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8000" dirty="0" smtClean="0">
                <a:cs typeface="Arial" pitchFamily="34" charset="0"/>
              </a:rPr>
              <a:t>High School is usually omitted from the resume after first or second year of college.</a:t>
            </a:r>
          </a:p>
          <a:p>
            <a:pPr marL="381000" indent="-381000" fontAlgn="auto">
              <a:lnSpc>
                <a:spcPct val="80000"/>
              </a:lnSpc>
              <a:spcAft>
                <a:spcPts val="0"/>
              </a:spcAft>
              <a:buFont typeface="Wingdings"/>
              <a:buNone/>
              <a:defRPr/>
            </a:pPr>
            <a:endParaRPr lang="en-US" sz="2800" b="1" u="sng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381000" indent="-381000" fontAlgn="auto">
              <a:lnSpc>
                <a:spcPct val="8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n-US" sz="80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Example:</a:t>
            </a:r>
          </a:p>
          <a:p>
            <a:pPr marL="381000" indent="-381000" fontAlgn="auto">
              <a:lnSpc>
                <a:spcPct val="8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EDUCATION</a:t>
            </a:r>
          </a:p>
          <a:p>
            <a:pPr marL="381000" indent="-381000" fontAlgn="auto">
              <a:lnSpc>
                <a:spcPct val="8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	Bachelor of Science in Biology, Minor in Spanish, Expected May 2011</a:t>
            </a:r>
          </a:p>
          <a:p>
            <a:pPr marL="381000" indent="-381000" fontAlgn="auto">
              <a:lnSpc>
                <a:spcPct val="8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n-US" sz="6000" dirty="0" smtClean="0">
                <a:latin typeface="Arial" pitchFamily="34" charset="0"/>
                <a:cs typeface="Arial" pitchFamily="34" charset="0"/>
              </a:rPr>
              <a:t>	George Mason University, Fairfax, VA	</a:t>
            </a:r>
          </a:p>
          <a:p>
            <a:pPr marL="381000" indent="-381000" fontAlgn="auto">
              <a:lnSpc>
                <a:spcPct val="8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n-US" sz="6000" dirty="0" smtClean="0">
                <a:latin typeface="Arial" pitchFamily="34" charset="0"/>
                <a:cs typeface="Arial" pitchFamily="34" charset="0"/>
              </a:rPr>
              <a:t>	GPA if 3.0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smtClean="0">
                <a:latin typeface="Arial" pitchFamily="34" charset="0"/>
                <a:cs typeface="Arial" pitchFamily="34" charset="0"/>
              </a:rPr>
              <a:t>or above	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  <a:p>
            <a:pPr marL="381000" indent="-381000" fontAlgn="auto">
              <a:lnSpc>
                <a:spcPct val="8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	Associate in Science in General Studies, August 2009</a:t>
            </a:r>
          </a:p>
          <a:p>
            <a:pPr marL="381000" indent="-381000" fontAlgn="auto">
              <a:lnSpc>
                <a:spcPct val="8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n-US" sz="6000" dirty="0" smtClean="0">
                <a:latin typeface="Arial" pitchFamily="34" charset="0"/>
                <a:cs typeface="Arial" pitchFamily="34" charset="0"/>
              </a:rPr>
              <a:t>	Northern Virginia Community College, Annandale, VA</a:t>
            </a:r>
          </a:p>
          <a:p>
            <a:pPr marL="381000" indent="-381000" fontAlgn="auto">
              <a:lnSpc>
                <a:spcPct val="8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n-US" sz="6000" dirty="0" smtClean="0">
                <a:latin typeface="Arial" pitchFamily="34" charset="0"/>
                <a:cs typeface="Arial" pitchFamily="34" charset="0"/>
              </a:rPr>
              <a:t>	GPA 3.5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		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en-US" dirty="0"/>
          </a:p>
        </p:txBody>
      </p:sp>
      <p:pic>
        <p:nvPicPr>
          <p:cNvPr id="29700" name="Picture 7" descr="LogoConnectFuture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15200" y="6019800"/>
            <a:ext cx="16684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Resume Content</a:t>
            </a:r>
          </a:p>
        </p:txBody>
      </p:sp>
      <p:sp>
        <p:nvSpPr>
          <p:cNvPr id="31746" name="Text Placeholder 6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b="1" smtClean="0">
                <a:solidFill>
                  <a:srgbClr val="FFFFFF"/>
                </a:solidFill>
              </a:rPr>
              <a:t>EXPERIENCES: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marL="457200" indent="-457200" fontAlgn="auto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Wingdings"/>
              <a:buChar char=""/>
              <a:defRPr/>
            </a:pPr>
            <a:r>
              <a:rPr lang="en-US" sz="2400" dirty="0" smtClean="0">
                <a:cs typeface="Arial" pitchFamily="34" charset="0"/>
              </a:rPr>
              <a:t>Include job title, name of organization, location (city and state) employment dates </a:t>
            </a:r>
          </a:p>
          <a:p>
            <a:pPr marL="457200" indent="-457200" fontAlgn="auto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Wingdings"/>
              <a:buChar char=""/>
              <a:defRPr/>
            </a:pPr>
            <a:r>
              <a:rPr lang="en-US" sz="2400" dirty="0" smtClean="0">
                <a:cs typeface="Arial" pitchFamily="34" charset="0"/>
              </a:rPr>
              <a:t>Statements describing your accomplishments </a:t>
            </a:r>
          </a:p>
          <a:p>
            <a:pPr marL="457200" indent="-457200" fontAlgn="auto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Wingdings"/>
              <a:buChar char=""/>
              <a:defRPr/>
            </a:pPr>
            <a:r>
              <a:rPr lang="en-US" sz="2400" dirty="0" smtClean="0">
                <a:cs typeface="Arial" pitchFamily="34" charset="0"/>
              </a:rPr>
              <a:t>Statements are concise, descriptive, and include numbers to show results if possible</a:t>
            </a:r>
          </a:p>
          <a:p>
            <a:pPr marL="457200" indent="-457200" fontAlgn="auto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Wingdings"/>
              <a:buChar char=""/>
              <a:defRPr/>
            </a:pPr>
            <a:r>
              <a:rPr lang="en-US" sz="2400" dirty="0" smtClean="0">
                <a:cs typeface="Arial" pitchFamily="34" charset="0"/>
              </a:rPr>
              <a:t>Use action verbs to begin statements (see </a:t>
            </a:r>
            <a:r>
              <a:rPr lang="en-US" sz="2400" i="1" dirty="0" smtClean="0">
                <a:cs typeface="Arial" pitchFamily="34" charset="0"/>
              </a:rPr>
              <a:t>Moving On</a:t>
            </a:r>
            <a:r>
              <a:rPr lang="en-US" sz="2400" dirty="0" smtClean="0">
                <a:cs typeface="Arial" pitchFamily="34" charset="0"/>
              </a:rPr>
              <a:t> for a list of action verbs)</a:t>
            </a:r>
          </a:p>
          <a:p>
            <a:pPr marL="640080" lvl="1" indent="-274320" fontAlgn="auto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endParaRPr lang="en-US" sz="2100" b="1" dirty="0" smtClean="0">
              <a:cs typeface="Arial" pitchFamily="34" charset="0"/>
            </a:endParaRPr>
          </a:p>
          <a:p>
            <a:pPr marL="320040" indent="-320040" fontAlgn="auto">
              <a:lnSpc>
                <a:spcPct val="8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n-US" sz="2100" b="1" u="sng" dirty="0" smtClean="0">
                <a:solidFill>
                  <a:srgbClr val="FF0000"/>
                </a:solidFill>
                <a:cs typeface="Arial" pitchFamily="34" charset="0"/>
              </a:rPr>
              <a:t>Example:</a:t>
            </a:r>
          </a:p>
          <a:p>
            <a:pPr marL="320040" indent="-320040" fontAlgn="auto">
              <a:lnSpc>
                <a:spcPct val="8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n-US" sz="2100" b="1" dirty="0" smtClean="0">
                <a:cs typeface="Arial" pitchFamily="34" charset="0"/>
              </a:rPr>
              <a:t>EXPERIENCE</a:t>
            </a:r>
          </a:p>
          <a:p>
            <a:pPr marL="320040" indent="-320040" fontAlgn="auto">
              <a:lnSpc>
                <a:spcPct val="8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n-US" sz="2100" b="1" dirty="0" smtClean="0">
                <a:cs typeface="Arial" pitchFamily="34" charset="0"/>
              </a:rPr>
              <a:t>	Assistant Manager</a:t>
            </a:r>
            <a:r>
              <a:rPr lang="en-US" sz="2100" dirty="0" smtClean="0">
                <a:cs typeface="Arial" pitchFamily="34" charset="0"/>
              </a:rPr>
              <a:t>, February 2009 – Present </a:t>
            </a:r>
            <a:endParaRPr lang="en-US" sz="2100" b="1" dirty="0" smtClean="0">
              <a:cs typeface="Arial" pitchFamily="34" charset="0"/>
            </a:endParaRPr>
          </a:p>
          <a:p>
            <a:pPr marL="320040" indent="-320040" fontAlgn="auto">
              <a:lnSpc>
                <a:spcPct val="8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n-US" sz="2100" dirty="0" smtClean="0">
                <a:cs typeface="Arial" pitchFamily="34" charset="0"/>
              </a:rPr>
              <a:t>	Sweetwater Tavern, Fairfax, VA</a:t>
            </a:r>
          </a:p>
          <a:p>
            <a:pPr marL="640080" lvl="1" indent="-274320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800" dirty="0" smtClean="0">
                <a:cs typeface="Arial" pitchFamily="34" charset="0"/>
              </a:rPr>
              <a:t>Assist with management of a local contemporary fine dining restaurant</a:t>
            </a:r>
          </a:p>
          <a:p>
            <a:pPr marL="640080" lvl="1" indent="-274320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800" dirty="0" smtClean="0">
                <a:cs typeface="Arial" pitchFamily="34" charset="0"/>
              </a:rPr>
              <a:t>Trained 8 new employees on company database system</a:t>
            </a:r>
          </a:p>
          <a:p>
            <a:pPr marL="640080" lvl="1" indent="-274320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800" dirty="0" smtClean="0">
                <a:cs typeface="Arial" pitchFamily="34" charset="0"/>
              </a:rPr>
              <a:t>Commended by supervisors for customer service skills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en-US" dirty="0"/>
          </a:p>
        </p:txBody>
      </p:sp>
      <p:pic>
        <p:nvPicPr>
          <p:cNvPr id="31748" name="Picture 7" descr="LogoConnectFuture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72338" y="6096000"/>
            <a:ext cx="16684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COVER LETTER AND RESUME WRITING&amp;quot;&quot;/&gt;&lt;property id=&quot;20307&quot; value=&quot;259&quot;/&gt;&lt;/object&gt;&lt;object type=&quot;3&quot; unique_id=&quot;10005&quot;&gt;&lt;property id=&quot;20148&quot; value=&quot;5&quot;/&gt;&lt;property id=&quot;20300&quot; value=&quot;Slide 2 - &amp;quot;Workshop Overview&amp;quot;&quot;/&gt;&lt;property id=&quot;20307&quot; value=&quot;262&quot;/&gt;&lt;/object&gt;&lt;object type=&quot;3&quot; unique_id=&quot;10006&quot;&gt;&lt;property id=&quot;20148&quot; value=&quot;5&quot;/&gt;&lt;property id=&quot;20300&quot; value=&quot;Slide 3 - &amp;quot;What is a Cover Letter?&amp;quot;&quot;/&gt;&lt;property id=&quot;20307&quot; value=&quot;264&quot;/&gt;&lt;/object&gt;&lt;object type=&quot;3&quot; unique_id=&quot;10007&quot;&gt;&lt;property id=&quot;20148&quot; value=&quot;5&quot;/&gt;&lt;property id=&quot;20300&quot; value=&quot;Slide 4 - &amp;quot;An Effective Cover Letter&amp;quot;&quot;/&gt;&lt;property id=&quot;20307&quot; value=&quot;265&quot;/&gt;&lt;/object&gt;&lt;object type=&quot;3&quot; unique_id=&quot;10008&quot;&gt;&lt;property id=&quot;20148&quot; value=&quot;5&quot;/&gt;&lt;property id=&quot;20300&quot; value=&quot;Slide 5 - &amp;quot;Cover Letter Contents&amp;quot;&quot;/&gt;&lt;property id=&quot;20307&quot; value=&quot;266&quot;/&gt;&lt;/object&gt;&lt;object type=&quot;3&quot; unique_id=&quot;10009&quot;&gt;&lt;property id=&quot;20148&quot; value=&quot;5&quot;/&gt;&lt;property id=&quot;20300&quot; value=&quot;Slide 6 - &amp;quot;Cover Letter Tips&amp;quot;&quot;/&gt;&lt;property id=&quot;20307&quot; value=&quot;267&quot;/&gt;&lt;/object&gt;&lt;object type=&quot;3&quot; unique_id=&quot;10010&quot;&gt;&lt;property id=&quot;20148&quot; value=&quot;5&quot;/&gt;&lt;property id=&quot;20300&quot; value=&quot;Slide 7 - &amp;quot;What is a Resume?&amp;quot;&quot;/&gt;&lt;property id=&quot;20307&quot; value=&quot;268&quot;/&gt;&lt;/object&gt;&lt;object type=&quot;3&quot; unique_id=&quot;10011&quot;&gt;&lt;property id=&quot;20148&quot; value=&quot;5&quot;/&gt;&lt;property id=&quot;20300&quot; value=&quot;Slide 8 - &amp;quot;Resume Preparation &amp;quot;&quot;/&gt;&lt;property id=&quot;20307&quot; value=&quot;270&quot;/&gt;&lt;/object&gt;&lt;object type=&quot;3&quot; unique_id=&quot;10012&quot;&gt;&lt;property id=&quot;20148&quot; value=&quot;5&quot;/&gt;&lt;property id=&quot;20300&quot; value=&quot;Slide 9 - &amp;quot;Resume Preparation&amp;quot;&quot;/&gt;&lt;property id=&quot;20307&quot; value=&quot;271&quot;/&gt;&lt;/object&gt;&lt;object type=&quot;3&quot; unique_id=&quot;10013&quot;&gt;&lt;property id=&quot;20148&quot; value=&quot;5&quot;/&gt;&lt;property id=&quot;20300&quot; value=&quot;Slide 10 - &amp;quot;Resume Preparation&amp;quot;&quot;/&gt;&lt;property id=&quot;20307&quot; value=&quot;269&quot;/&gt;&lt;/object&gt;&lt;object type=&quot;3&quot; unique_id=&quot;10014&quot;&gt;&lt;property id=&quot;20148&quot; value=&quot;5&quot;/&gt;&lt;property id=&quot;20300&quot; value=&quot;Slide 11 - &amp;quot;Resume Styles&amp;quot;&quot;/&gt;&lt;property id=&quot;20307&quot; value=&quot;273&quot;/&gt;&lt;/object&gt;&lt;object type=&quot;3&quot; unique_id=&quot;10015&quot;&gt;&lt;property id=&quot;20148&quot; value=&quot;5&quot;/&gt;&lt;property id=&quot;20300&quot; value=&quot;Slide 12 - &amp;quot;Resume Content&amp;quot;&quot;/&gt;&lt;property id=&quot;20307&quot; value=&quot;272&quot;/&gt;&lt;/object&gt;&lt;object type=&quot;3&quot; unique_id=&quot;10016&quot;&gt;&lt;property id=&quot;20148&quot; value=&quot;5&quot;/&gt;&lt;property id=&quot;20300&quot; value=&quot;Slide 13 - &amp;quot;Resume Content&amp;quot;&quot;/&gt;&lt;property id=&quot;20307&quot; value=&quot;274&quot;/&gt;&lt;/object&gt;&lt;object type=&quot;3&quot; unique_id=&quot;10017&quot;&gt;&lt;property id=&quot;20148&quot; value=&quot;5&quot;/&gt;&lt;property id=&quot;20300&quot; value=&quot;Slide 14 - &amp;quot;Resume Content&amp;quot;&quot;/&gt;&lt;property id=&quot;20307&quot; value=&quot;275&quot;/&gt;&lt;/object&gt;&lt;object type=&quot;3&quot; unique_id=&quot;10018&quot;&gt;&lt;property id=&quot;20148&quot; value=&quot;5&quot;/&gt;&lt;property id=&quot;20300&quot; value=&quot;Slide 15 - &amp;quot;Resume Content&amp;quot;&quot;/&gt;&lt;property id=&quot;20307&quot; value=&quot;278&quot;/&gt;&lt;/object&gt;&lt;object type=&quot;3&quot; unique_id=&quot;10019&quot;&gt;&lt;property id=&quot;20148&quot; value=&quot;5&quot;/&gt;&lt;property id=&quot;20300&quot; value=&quot;Slide 16 - &amp;quot;Resume Content&amp;quot;&quot;/&gt;&lt;property id=&quot;20307&quot; value=&quot;276&quot;/&gt;&lt;/object&gt;&lt;object type=&quot;3&quot; unique_id=&quot;10020&quot;&gt;&lt;property id=&quot;20148&quot; value=&quot;5&quot;/&gt;&lt;property id=&quot;20300&quot; value=&quot;Slide 17 - &amp;quot;Resume Formatting Tips&amp;quot;&quot;/&gt;&lt;property id=&quot;20307&quot; value=&quot;277&quot;/&gt;&lt;/object&gt;&lt;object type=&quot;3&quot; unique_id=&quot;10021&quot;&gt;&lt;property id=&quot;20148&quot; value=&quot;5&quot;/&gt;&lt;property id=&quot;20300&quot; value=&quot;Slide 18 - &amp;quot;Resume Do’s and Don’t’s&amp;quot;&quot;/&gt;&lt;property id=&quot;20307&quot; value=&quot;279&quot;/&gt;&lt;/object&gt;&lt;object type=&quot;3&quot; unique_id=&quot;10022&quot;&gt;&lt;property id=&quot;20148&quot; value=&quot;5&quot;/&gt;&lt;property id=&quot;20300&quot; value=&quot;Slide 19 - &amp;quot;Resume Builder&amp;quot;&quot;/&gt;&lt;property id=&quot;20307&quot; value=&quot;280&quot;/&gt;&lt;/object&gt;&lt;object type=&quot;3&quot; unique_id=&quot;10023&quot;&gt;&lt;property id=&quot;20148&quot; value=&quot;5&quot;/&gt;&lt;property id=&quot;20300&quot; value=&quot;Slide 20 - &amp;quot;Resources and Samples&amp;quot;&quot;/&gt;&lt;property id=&quot;20307&quot; value=&quot;281&quot;/&gt;&lt;/object&gt;&lt;object type=&quot;3&quot; unique_id=&quot;10024&quot;&gt;&lt;property id=&quot;20148&quot; value=&quot;5&quot;/&gt;&lt;property id=&quot;20300&quot; value=&quot;Slide 21 - &amp;quot;Next Steps?&amp;quot;&quot;/&gt;&lt;property id=&quot;20307&quot; value=&quot;282&quot;/&gt;&lt;/object&gt;&lt;object type=&quot;3&quot; unique_id=&quot;10025&quot;&gt;&lt;property id=&quot;20148&quot; value=&quot;5&quot;/&gt;&lt;property id=&quot;20300&quot; value=&quot;Slide 22 - &amp;quot;Visit Us!&amp;quot;&quot;/&gt;&lt;property id=&quot;20307&quot; value=&quot;283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PtemplateConnectFuture">
  <a:themeElements>
    <a:clrScheme name="Custom 5">
      <a:dk1>
        <a:sysClr val="windowText" lastClr="000000"/>
      </a:dk1>
      <a:lt1>
        <a:sysClr val="window" lastClr="FFFFFF"/>
      </a:lt1>
      <a:dk2>
        <a:srgbClr val="4E5B6F"/>
      </a:dk2>
      <a:lt2>
        <a:srgbClr val="D8D8D8"/>
      </a:lt2>
      <a:accent1>
        <a:srgbClr val="FFC000"/>
      </a:accent1>
      <a:accent2>
        <a:srgbClr val="CA0808"/>
      </a:accent2>
      <a:accent3>
        <a:srgbClr val="0F8517"/>
      </a:accent3>
      <a:accent4>
        <a:srgbClr val="0F51B1"/>
      </a:accent4>
      <a:accent5>
        <a:srgbClr val="8129C9"/>
      </a:accent5>
      <a:accent6>
        <a:srgbClr val="1AB39F"/>
      </a:accent6>
      <a:hlink>
        <a:srgbClr val="EB8803"/>
      </a:hlink>
      <a:folHlink>
        <a:srgbClr val="5F7791"/>
      </a:folHlink>
    </a:clrScheme>
    <a:fontScheme name="Custom 2">
      <a:majorFont>
        <a:latin typeface="Constantia"/>
        <a:ea typeface=""/>
        <a:cs typeface=""/>
      </a:majorFont>
      <a:minorFont>
        <a:latin typeface="Calibri"/>
        <a:ea typeface=""/>
        <a:cs typeface="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stom 5">
    <a:dk1>
      <a:sysClr val="windowText" lastClr="000000"/>
    </a:dk1>
    <a:lt1>
      <a:sysClr val="window" lastClr="FFFFFF"/>
    </a:lt1>
    <a:dk2>
      <a:srgbClr val="4E5B6F"/>
    </a:dk2>
    <a:lt2>
      <a:srgbClr val="D8D8D8"/>
    </a:lt2>
    <a:accent1>
      <a:srgbClr val="FFC000"/>
    </a:accent1>
    <a:accent2>
      <a:srgbClr val="CA0808"/>
    </a:accent2>
    <a:accent3>
      <a:srgbClr val="0F8517"/>
    </a:accent3>
    <a:accent4>
      <a:srgbClr val="0F51B1"/>
    </a:accent4>
    <a:accent5>
      <a:srgbClr val="8129C9"/>
    </a:accent5>
    <a:accent6>
      <a:srgbClr val="1AB39F"/>
    </a:accent6>
    <a:hlink>
      <a:srgbClr val="EB8803"/>
    </a:hlink>
    <a:folHlink>
      <a:srgbClr val="5F779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PPtemplateConnectFuture</Template>
  <TotalTime>444</TotalTime>
  <Words>791</Words>
  <Application>Microsoft Office PowerPoint</Application>
  <PresentationFormat>On-screen Show (4:3)</PresentationFormat>
  <Paragraphs>158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8</vt:i4>
      </vt:variant>
      <vt:variant>
        <vt:lpstr>Slide Titles</vt:lpstr>
      </vt:variant>
      <vt:variant>
        <vt:i4>12</vt:i4>
      </vt:variant>
    </vt:vector>
  </HeadingPairs>
  <TitlesOfParts>
    <vt:vector size="25" baseType="lpstr">
      <vt:lpstr>Calibri</vt:lpstr>
      <vt:lpstr>Arial</vt:lpstr>
      <vt:lpstr>Constantia</vt:lpstr>
      <vt:lpstr>Wingdings</vt:lpstr>
      <vt:lpstr>Wingdings 2</vt:lpstr>
      <vt:lpstr>PPtemplateConnectFuture</vt:lpstr>
      <vt:lpstr>PPtemplateConnectFuture</vt:lpstr>
      <vt:lpstr>PPtemplateConnectFuture</vt:lpstr>
      <vt:lpstr>PPtemplateConnectFuture</vt:lpstr>
      <vt:lpstr>PPtemplateConnectFuture</vt:lpstr>
      <vt:lpstr>PPtemplateConnectFuture</vt:lpstr>
      <vt:lpstr>PPtemplateConnectFuture</vt:lpstr>
      <vt:lpstr>PPtemplateConnectFuture</vt:lpstr>
      <vt:lpstr>What is a Resume?</vt:lpstr>
      <vt:lpstr>Resume Preparation </vt:lpstr>
      <vt:lpstr>Resume Preparation</vt:lpstr>
      <vt:lpstr>Resume Preparation</vt:lpstr>
      <vt:lpstr>Resume Styles</vt:lpstr>
      <vt:lpstr>Resume Content</vt:lpstr>
      <vt:lpstr>Resume Content</vt:lpstr>
      <vt:lpstr>Resume Content</vt:lpstr>
      <vt:lpstr>Resume Content</vt:lpstr>
      <vt:lpstr>Resume Content</vt:lpstr>
      <vt:lpstr>Resume Formatting Tips</vt:lpstr>
      <vt:lpstr>Resume Do’s and Don’t’s</vt:lpstr>
    </vt:vector>
  </TitlesOfParts>
  <Company>UCS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Resume Writing</dc:title>
  <dc:creator>lperez9</dc:creator>
  <cp:lastModifiedBy>Jane Cuthrell Kirsch</cp:lastModifiedBy>
  <cp:revision>55</cp:revision>
  <dcterms:created xsi:type="dcterms:W3CDTF">2009-10-14T20:23:34Z</dcterms:created>
  <dcterms:modified xsi:type="dcterms:W3CDTF">2011-02-01T04:10:36Z</dcterms:modified>
</cp:coreProperties>
</file>